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94" r:id="rId4"/>
    <p:sldId id="382" r:id="rId5"/>
    <p:sldId id="381" r:id="rId6"/>
    <p:sldId id="391" r:id="rId7"/>
    <p:sldId id="392" r:id="rId8"/>
    <p:sldId id="393" r:id="rId9"/>
    <p:sldId id="395" r:id="rId10"/>
    <p:sldId id="394" r:id="rId11"/>
    <p:sldId id="396" r:id="rId12"/>
    <p:sldId id="377" r:id="rId13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20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4604887-061F-4CBC-9F86-0F1FA82381E0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60CB59-A230-4656-BC6C-B57D7F9C3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26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376" y="0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677" y="4387136"/>
            <a:ext cx="5096722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376" y="8774271"/>
            <a:ext cx="3011699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398022-F8A4-4B56-898E-D07E391D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1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1A46AA-0A50-4594-9BB9-9894F7E83E44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442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2F4614-F41D-49C3-BEBA-7DE91908574A}" type="slidenum">
              <a:rPr lang="en-US" altLang="en-US" smtClean="0">
                <a:latin typeface="Times New Roman" pitchFamily="18" charset="0"/>
              </a:rPr>
              <a:pPr/>
              <a:t>10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88975"/>
            <a:ext cx="4595812" cy="344646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2610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D603D-2159-491B-B6F9-85D883EC2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1F0FD-7454-4423-B205-8D327C2AF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3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79E9A-AB13-4C28-925A-B100E0AB8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2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FD44-4610-4497-8269-CE05F2051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2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F00A2-FC58-46CF-8F48-31457CF35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96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CD4C-EE5E-44AE-ABE4-DBBF916F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6644D-D811-40C0-BB9B-F38A1513B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ED3B-3463-4DBB-B933-7E81B6613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62969-3ADC-407C-B4FA-B4B7E98B6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63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69CCD-380A-467F-A062-3FA1CD708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2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AD3FC-736D-48CF-9B4B-646F8FC76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2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FF18-FA67-4D15-A6E6-F45B14E5A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39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54D8-2A69-4ED4-B2AD-628F62A8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3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E1AB-05A0-489B-9CC6-FBC1FA3E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959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E1F23-6DF0-41BE-B2EA-3EF914939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89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9EBE-23FD-4BCA-81DF-6317F1A3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E097-2CE3-466F-ACB1-F91403AB0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AFE02-438D-4F95-BAA8-37333634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9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70DA-C15F-4BE5-AF59-94297EFE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8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FA66-146E-4E20-9C1A-A2B37C666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72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6F93-0DD5-4EEA-B938-F2913FEF2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2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6D004-8DBB-4A5D-8683-FB5844F9D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196D-C32A-4B6A-AB99-AD40FA760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94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501AD-4729-44C1-904B-F578AFC7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4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CD62-5090-4975-8BA6-4A72F5BC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7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83E69-9CAF-4852-B7A1-A481BE4EF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17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EF43D-07DC-4A38-8B89-1D95DD8EB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9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F4CCC-FB34-47CD-9C70-875D3EFD2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8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4912-5147-4CCA-B38A-7A6D816CB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DCAA-0D27-46AF-820F-5D8D6539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F331-FD2E-400D-A455-1DD356588E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1F53-DBDE-47D6-AA25-87B90931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69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876B2-0112-4CD8-BD52-D029395F5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5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89F31-0191-4F20-BFD6-D2D0FD04F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DB4C7C7-BF2E-4DF1-8286-458E8D24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596CC8CC-F3F5-40DB-9812-8AC919E1C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B833F1-DDD5-415F-ACD1-F75A3997F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5" descr="Mbaka Oromo 2006 043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01540" y="2743200"/>
            <a:ext cx="3540919" cy="2655005"/>
          </a:xfrm>
          <a:noFill/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76200" y="914400"/>
            <a:ext cx="9144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If I Could Start Anew: </a:t>
            </a:r>
          </a:p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Some Reflections of A </a:t>
            </a:r>
          </a:p>
          <a:p>
            <a:pPr algn="ctr"/>
            <a:r>
              <a:rPr lang="en-US" sz="3600" b="1" dirty="0" smtClean="0">
                <a:latin typeface="Georgia" panose="02040502050405020303" pitchFamily="18" charset="0"/>
              </a:rPr>
              <a:t>Development Economist</a:t>
            </a:r>
            <a:endParaRPr lang="en-US" sz="3600" b="1" dirty="0">
              <a:latin typeface="Georgia" panose="02040502050405020303" pitchFamily="18" charset="0"/>
            </a:endParaRPr>
          </a:p>
          <a:p>
            <a:pPr algn="ctr"/>
            <a:endParaRPr lang="en-US" sz="3600" b="1" dirty="0">
              <a:latin typeface="Georgia" panose="02040502050405020303" pitchFamily="18" charset="0"/>
            </a:endParaRPr>
          </a:p>
          <a:p>
            <a:pPr algn="ctr"/>
            <a:endParaRPr lang="en-US" altLang="en-US" sz="4000" b="1" dirty="0">
              <a:latin typeface="Georgia" pitchFamily="18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66700" y="5483799"/>
            <a:ext cx="8610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dirty="0">
                <a:latin typeface="Georgia" pitchFamily="18" charset="0"/>
              </a:rPr>
              <a:t>Chris </a:t>
            </a:r>
            <a:r>
              <a:rPr lang="en-US" altLang="en-US" sz="2000" dirty="0" smtClean="0">
                <a:latin typeface="Georgia" pitchFamily="18" charset="0"/>
              </a:rPr>
              <a:t>Barrett</a:t>
            </a:r>
            <a:endParaRPr lang="en-US" altLang="en-US" sz="2000" dirty="0">
              <a:latin typeface="Georgia" pitchFamily="18" charset="0"/>
            </a:endParaRPr>
          </a:p>
          <a:p>
            <a:pPr algn="ctr"/>
            <a:r>
              <a:rPr lang="en-US" altLang="en-US" sz="2000" dirty="0" err="1" smtClean="0">
                <a:latin typeface="Georgia" pitchFamily="18" charset="0"/>
              </a:rPr>
              <a:t>Ocotober</a:t>
            </a:r>
            <a:r>
              <a:rPr lang="en-US" altLang="en-US" sz="2000" dirty="0" smtClean="0">
                <a:latin typeface="Georgia" pitchFamily="18" charset="0"/>
              </a:rPr>
              <a:t> 20, 2017</a:t>
            </a:r>
            <a:endParaRPr lang="en-US" altLang="en-US" sz="2000" dirty="0">
              <a:latin typeface="Georgia" pitchFamily="18" charset="0"/>
            </a:endParaRPr>
          </a:p>
          <a:p>
            <a:pPr algn="ctr"/>
            <a:r>
              <a:rPr lang="en-US" altLang="en-US" sz="2000" dirty="0" smtClean="0">
                <a:latin typeface="Georgia" pitchFamily="18" charset="0"/>
              </a:rPr>
              <a:t>Dyson School Graduate Student Association</a:t>
            </a:r>
            <a:endParaRPr lang="en-US" altLang="en-US" sz="2000" dirty="0">
              <a:latin typeface="Georgia" pitchFamily="18" charset="0"/>
            </a:endParaRPr>
          </a:p>
        </p:txBody>
      </p:sp>
      <p:pic>
        <p:nvPicPr>
          <p:cNvPr id="4101" name="Picture 5" descr="cu_logo_sml_150_p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ysInSwimmingPondTsararivotra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9144000" cy="6858000"/>
          </a:xfr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1577429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en-US" altLang="en-US" sz="4400" b="1" dirty="0" smtClean="0">
                <a:solidFill>
                  <a:schemeClr val="bg1"/>
                </a:solidFill>
                <a:latin typeface="Georgia" pitchFamily="18" charset="0"/>
              </a:rPr>
              <a:t>Good luck and Godspeed!</a:t>
            </a:r>
            <a:endParaRPr lang="en-US" altLang="en-US" sz="4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16388" name="Picture 5" descr="cu_logo_sml_150_p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534400" cy="14700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Georgia" pitchFamily="18" charset="0"/>
              </a:rPr>
              <a:t>Why </a:t>
            </a:r>
            <a:r>
              <a:rPr lang="en-US" sz="2400" b="1" dirty="0" smtClean="0">
                <a:latin typeface="Georgia" pitchFamily="18" charset="0"/>
              </a:rPr>
              <a:t>do </a:t>
            </a:r>
            <a:r>
              <a:rPr lang="en-US" sz="2400" b="1" dirty="0" smtClean="0">
                <a:latin typeface="Georgia" pitchFamily="18" charset="0"/>
              </a:rPr>
              <a:t>we become development economists?</a:t>
            </a:r>
            <a:br>
              <a:rPr lang="en-US" sz="2400" b="1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- Fame? 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- Power?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- Money?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- Exotic travel?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Probably not!</a:t>
            </a:r>
            <a:r>
              <a:rPr lang="en-US" sz="2400" dirty="0" smtClean="0">
                <a:latin typeface="Georgia" pitchFamily="18" charset="0"/>
              </a:rPr>
              <a:t/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>
                <a:latin typeface="Georgia" pitchFamily="18" charset="0"/>
              </a:rPr>
              <a:t/>
            </a:r>
            <a:br>
              <a:rPr lang="en-US" sz="2400" dirty="0">
                <a:latin typeface="Georgia" pitchFamily="18" charset="0"/>
              </a:rPr>
            </a:br>
            <a:r>
              <a:rPr lang="en-US" sz="2400" b="1" dirty="0" smtClean="0">
                <a:latin typeface="Georgia" pitchFamily="18" charset="0"/>
              </a:rPr>
              <a:t>Probably more: </a:t>
            </a:r>
            <a:r>
              <a:rPr lang="en-US" sz="2400" dirty="0" smtClean="0">
                <a:latin typeface="Georgia" pitchFamily="18" charset="0"/>
              </a:rPr>
              <a:t/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- intellectual stimulation (i.e., tackle </a:t>
            </a:r>
            <a:r>
              <a:rPr lang="en-US" sz="2400" dirty="0" smtClean="0">
                <a:latin typeface="Georgia" pitchFamily="18" charset="0"/>
              </a:rPr>
              <a:t>interesting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smtClean="0">
                <a:latin typeface="Georgia" pitchFamily="18" charset="0"/>
              </a:rPr>
              <a:t>problems)</a:t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/>
            </a:r>
            <a:br>
              <a:rPr lang="en-US" sz="2400" dirty="0" smtClean="0">
                <a:latin typeface="Georgia" pitchFamily="18" charset="0"/>
              </a:rPr>
            </a:br>
            <a:r>
              <a:rPr lang="en-US" sz="2400" dirty="0" smtClean="0">
                <a:latin typeface="Georgia" pitchFamily="18" charset="0"/>
              </a:rPr>
              <a:t>- the opportunity to have an </a:t>
            </a:r>
            <a:r>
              <a:rPr lang="en-US" sz="2400" b="1" i="1" u="sng" dirty="0" smtClean="0">
                <a:latin typeface="Georgia" pitchFamily="18" charset="0"/>
              </a:rPr>
              <a:t>impact</a:t>
            </a:r>
            <a:r>
              <a:rPr lang="en-US" sz="2400" dirty="0" smtClean="0">
                <a:latin typeface="Georgia" pitchFamily="18" charset="0"/>
              </a:rPr>
              <a:t> (i.e., tackle important problems)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Aim for Impact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59" descr="GirlinFields@Madzu"/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209550" y="0"/>
            <a:ext cx="8724900" cy="1828800"/>
          </a:xfrm>
          <a:solidFill>
            <a:schemeClr val="bg1">
              <a:alpha val="7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Georgia" pitchFamily="18" charset="0"/>
              </a:rPr>
              <a:t>“</a:t>
            </a:r>
            <a:r>
              <a:rPr lang="en-US" sz="2000" b="1" dirty="0">
                <a:latin typeface="Georgia" pitchFamily="18" charset="0"/>
              </a:rPr>
              <a:t>Most of the people in the world are poor, so if we knew the economics of being poor we would know much of the </a:t>
            </a:r>
            <a:r>
              <a:rPr lang="en-US" sz="2000" b="1" dirty="0">
                <a:solidFill>
                  <a:srgbClr val="FF0000"/>
                </a:solidFill>
                <a:latin typeface="Georgia" pitchFamily="18" charset="0"/>
              </a:rPr>
              <a:t>economics that really matters</a:t>
            </a:r>
            <a:r>
              <a:rPr lang="en-US" sz="2000" b="1" dirty="0" smtClean="0">
                <a:latin typeface="Georgia" pitchFamily="18" charset="0"/>
              </a:rPr>
              <a:t>.”</a:t>
            </a:r>
            <a:endParaRPr lang="en-US" sz="2000" b="1" dirty="0">
              <a:latin typeface="Georgia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 smtClean="0">
                <a:latin typeface="Georgia" pitchFamily="18" charset="0"/>
              </a:rPr>
              <a:t>- </a:t>
            </a:r>
            <a:r>
              <a:rPr lang="en-US" sz="2000" b="1" dirty="0">
                <a:latin typeface="Georgia" pitchFamily="18" charset="0"/>
              </a:rPr>
              <a:t>Theodore W. Schultz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b="1" dirty="0">
                <a:latin typeface="Georgia" pitchFamily="18" charset="0"/>
              </a:rPr>
              <a:t>Opening sentences of 1979 Nobel Prize in Economics </a:t>
            </a:r>
            <a:r>
              <a:rPr lang="en-US" sz="2000" b="1" dirty="0" smtClean="0">
                <a:latin typeface="Georgia" pitchFamily="18" charset="0"/>
              </a:rPr>
              <a:t>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Aim for Impact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8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So how are we most likely to achieve impact? </a:t>
            </a:r>
          </a:p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</a:rPr>
              <a:t>Must identify/relax 1</a:t>
            </a:r>
            <a:r>
              <a:rPr lang="en-US" sz="2400" b="1" baseline="30000" dirty="0" smtClean="0">
                <a:solidFill>
                  <a:schemeClr val="tx1"/>
                </a:solidFill>
                <a:latin typeface="Georgia" pitchFamily="18" charset="0"/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</a:rPr>
              <a:t> binding constraints: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Knowledge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Time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Access</a:t>
            </a:r>
            <a:endParaRPr lang="en-US" sz="24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7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Knowledge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Development Economics Today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Heavy emphasis on reduced form empirical work with ‘clean’ causal identification .. Premium on survey and experimental design skills, econometrics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Increasing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georeferencing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of data. GIS skills at a growing premium; spatial econometrics too.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Growing appreciation of the whole human, drawing on psychology, sociology, anthropology to embrace – rather than minimize –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the richness of humanness (e.g.,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Wydick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, Haushofer, Mullainathan)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Increased recognition of the poor’s intimate relationship with the natural environment (health, livelihoods, etc.) – learn the relevant (soil, climate, crop, fisheries, etc.)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science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7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191000"/>
            <a:ext cx="4932900" cy="1254409"/>
          </a:xfrm>
          <a:prstGeom prst="rect">
            <a:avLst/>
          </a:prstGeom>
        </p:spPr>
      </p:pic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5638800" y="0"/>
            <a:ext cx="3505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Knowledge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Development Economics Tomorrow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More structural work; greater emphasis on computational methods to get at causal mechanisms; more attention to ORV not just endogeneity bias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As markets grow in importance, greater integration with IO and business disciplines (McKenzie, Woodruff,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Machiavello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, etc.) 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Greater emphasis 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on improved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measurement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and addressing non-classical measurement error problems.</a:t>
            </a: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More </a:t>
            </a:r>
            <a:r>
              <a:rPr lang="en-US" sz="24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predictive work; machine learning and other high-skill forecasting tools at a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premium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	</a:t>
            </a:r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			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Kleinberg et al. (2015 </a:t>
            </a:r>
            <a:r>
              <a:rPr lang="en-US" sz="2000" i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AER P&amp;P</a:t>
            </a: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0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-      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Ensures intellectual stimulation, plus novelty of contribution.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7315200" y="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Time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305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400" b="1" u="sng" dirty="0" smtClean="0">
                <a:solidFill>
                  <a:schemeClr val="tx1"/>
                </a:solidFill>
                <a:latin typeface="Georgia" pitchFamily="18" charset="0"/>
              </a:rPr>
              <a:t>How to relax time constraints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Develop good time management skills …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rocks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, jar and cup of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coffee parable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Make good use of students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… not just as RAs/TAs, but as the next generation who can take your ideas to the world. And improve on them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! It’s never too early (work with undergrads as your RAs now!). 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Our greatest impacts typically come not from our contributions of ideas but from our contributions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to the development of others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… our students, our children. 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So </a:t>
            </a: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invest accordingly!</a:t>
            </a:r>
            <a:endParaRPr lang="en-US" sz="2400" b="1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8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7315200" y="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Access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219200"/>
            <a:ext cx="84582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Focus on communicating beyond just journal publications … at least post-tenure. </a:t>
            </a:r>
          </a:p>
          <a:p>
            <a:pPr marL="914400" lvl="1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Blog (Marc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Bellemare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, Chris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Blattman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,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ETRM,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Vox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Dev)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914400" lvl="1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Write columns (Bruce </a:t>
            </a:r>
            <a:r>
              <a:rPr lang="en-US" sz="2400" dirty="0" err="1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Wydick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)</a:t>
            </a:r>
          </a:p>
          <a:p>
            <a:pPr lvl="1"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Focus on clear communication for bright laypeople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Seek out opportunities to work with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developing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country firms,  NGOs or government agencies you believe in and find out what </a:t>
            </a:r>
            <a:r>
              <a:rPr lang="en-US" sz="2400" i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they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feel they need to learn (not what </a:t>
            </a:r>
            <a:r>
              <a:rPr lang="en-US" sz="2400" i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you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think they need to learn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). </a:t>
            </a: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Respect those who do (not just scholars).</a:t>
            </a:r>
            <a:endParaRPr lang="en-US" sz="2400" b="1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Accept that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most important questions are fundamentally normative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and therefore heavily value-laden.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Real world decision makers will listen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if and only if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it’s clear that you will learn their language too and that you respect them. </a:t>
            </a: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Don’t </a:t>
            </a: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be the ugly economist!</a:t>
            </a:r>
            <a:endParaRPr lang="en-US" sz="2400" b="1" dirty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 </a:t>
            </a: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4876800" y="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800" b="1" kern="0" dirty="0" smtClean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If I Could Start Anew</a:t>
            </a:r>
            <a:endParaRPr lang="en-US" sz="2800" b="1" kern="0" dirty="0">
              <a:solidFill>
                <a:schemeClr val="bg1"/>
              </a:solidFill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534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 would: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Remind myself daily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why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I chose development economics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‘Tech up’ on IO, structural estimation, machine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learning, state-of-the-art measurement methods</a:t>
            </a:r>
            <a:endParaRPr lang="en-US" sz="24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Develop close working relationships with colleagues in sister sciences and humanities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Spend more time with students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Spend more time on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clear public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communications and with real decision-makers 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  <a:cs typeface="Arial" charset="0"/>
              </a:rPr>
              <a:t>Spend less time trying to impress my fellow economists </a:t>
            </a:r>
            <a:endParaRPr lang="en-US" sz="2800" dirty="0" smtClean="0">
              <a:solidFill>
                <a:schemeClr val="tx1"/>
              </a:solidFill>
              <a:latin typeface="Georgia" pitchFamily="18" charset="0"/>
              <a:cs typeface="Arial" charset="0"/>
            </a:endParaRPr>
          </a:p>
          <a:p>
            <a:pPr marL="457200" indent="-457200" algn="l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800" dirty="0" smtClean="0">
              <a:latin typeface="Georg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587</Words>
  <Application>Microsoft Office PowerPoint</Application>
  <PresentationFormat>On-screen Show (4:3)</PresentationFormat>
  <Paragraphs>67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Custom Design</vt:lpstr>
      <vt:lpstr>1_Custom Design</vt:lpstr>
      <vt:lpstr>Office Theme</vt:lpstr>
      <vt:lpstr>PowerPoint Presentation</vt:lpstr>
      <vt:lpstr>Why do we become development economists? - Fame?  - Power? - Money? - Exotic travel? Probably not!  Probably more:  - intellectual stimulation (i.e., tackle interesting problems)  - the opportunity to have an impact (i.e., tackle important problems)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Barrett, Chris</cp:lastModifiedBy>
  <cp:revision>80</cp:revision>
  <cp:lastPrinted>2015-09-11T11:34:21Z</cp:lastPrinted>
  <dcterms:created xsi:type="dcterms:W3CDTF">2001-03-15T21:53:34Z</dcterms:created>
  <dcterms:modified xsi:type="dcterms:W3CDTF">2017-10-14T20:22:09Z</dcterms:modified>
</cp:coreProperties>
</file>